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تطبيقات على الواقع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0312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الأب الغني والأب الفقير</a:t>
            </a:r>
          </a:p>
          <a:p>
            <a:pPr algn="ctr" rtl="1">
              <a:spcBef>
                <a:spcPts val="1200"/>
              </a:spcBef>
            </a:pPr>
            <a:r>
              <a:rPr sz="3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ينجح ولماذا؟ وكيف تصنع اللامساواة ثوراتها بنفسها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389120"/>
            <a:ext cx="9418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نظريات الصمود أمام المارشمالو إلى سقوط الإمبراطوريات — كلها لعبة واحدة بقواعد مختلفة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٣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أسلوبان في التربية — عالمان مختلفان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914400"/>
            <a:ext cx="5303520" cy="502920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0" eaLnBrk="1" latinLnBrk="0" hangingPunct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418320" y="1051560"/>
            <a:ext cx="2011680" cy="365760"/>
          </a:xfrm>
          <a:prstGeom prst="roundRect">
            <a:avLst/>
          </a:prstGeom>
          <a:solidFill>
            <a:srgbClr val="1A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الأهل الأثرياء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1005840"/>
            <a:ext cx="2560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1A3A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تربية تُعدّ للتفاوض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155448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1A3A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اللغة والتواصل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187452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محادثات طويلة، مفردات واسعة، جمل معقدة. الطفل يتعلم أن الكلام يُغيّر الواقع.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274320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1A3A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الأسلوب التربوي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0" y="306324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"لمستَ الموقد — الحرارة تؤذي لأن…" يشرحون ويحترمون الفضول ويُعلّمون التفاوض.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0" y="393192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1A3A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الاستقرار والوعد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5120" y="425196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يُوفون بوعودهم لأن المال متاح. الطفل يتعلم أن العالم موثوق.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583680" y="5212080"/>
            <a:ext cx="4937760" cy="502920"/>
          </a:xfrm>
          <a:prstGeom prst="roundRect">
            <a:avLst/>
          </a:prstGeom>
          <a:solidFill>
            <a:srgbClr val="1A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2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الطفل يبتسم للمعلم — يراه صديقاً يُفاوَض لا سلطة تُخشى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914400"/>
            <a:ext cx="5303520" cy="5029200"/>
          </a:xfrm>
          <a:prstGeom prst="roundRect">
            <a:avLst/>
          </a:prstGeom>
          <a:solidFill>
            <a:srgbClr val="EFEB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49040" y="1051560"/>
            <a:ext cx="1828800" cy="365760"/>
          </a:xfrm>
          <a:prstGeom prst="roundRect">
            <a:avLst/>
          </a:prstGeom>
          <a:solidFill>
            <a:srgbClr val="5D4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الأهل الفقراء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1005840"/>
            <a:ext cx="3017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5D403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تربية تُعدّ للبقاء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155448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5D403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اللغة والتواصل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187452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أوامر قصيرة. "نعم، لا، اذهب." مفردات محدودة وجمل مبتورة. التواصل وظيفي لا تعليمي.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274320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5D403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الأسلوب التربوي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306324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"لا تفعل هذا وإلا ضربتك." لا شرح ولا سبب. الطاعة بالخوف — النقاش ترف.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393192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5D403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الاستقرار والوعد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25196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الوعود تُكسر لأن المال غير متاح. الطفل يتعلم أن لا شيء مضموناً.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5212080"/>
            <a:ext cx="4937760" cy="502920"/>
          </a:xfrm>
          <a:prstGeom prst="roundRect">
            <a:avLst/>
          </a:prstGeom>
          <a:solidFill>
            <a:srgbClr val="5D4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2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الطفل يدخل المدرسة خائفاً — لا يرفع عينيه فيُصنَّف "طفل مشكلة"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المبدأ الجوهري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828800"/>
            <a:ext cx="9418320" cy="201168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4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الأهل الفقراء لا يُخطئون — يُعلّمون أطفالهم قواعد اللعبة التي يعيشون فيها.</a:t>
            </a:r>
          </a:p>
          <a:p>
            <a:pPr algn="ctr" rtl="1">
              <a:spcBef>
                <a:spcPts val="1400"/>
              </a:spcBef>
            </a:pPr>
            <a:r>
              <a:rPr sz="20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عالمهم الطاعة تحمي، والثقة خطرة، وأكل المارشمالو الآن أعقل من انتظار وعد قد لا يُوفى.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14800" y="4114800"/>
            <a:ext cx="393192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الفقر ليس قصوراً — بل استراتيجية تكيّف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71600" y="4937760"/>
            <a:ext cx="9418320" cy="118872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137160" rIns="365760" rtlCol="0" anchor="ctr"/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لا تنجح المدارس في سدّ الفجوة</a:t>
            </a:r>
          </a:p>
          <a:p>
            <a:pPr algn="ctr" rtl="1">
              <a:spcBef>
                <a:spcPts val="800"/>
              </a:spcBef>
            </a:pPr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الطفل جاء بعالمه معه. والأهل يلعبون لعبة بقاء اجتماعي راسخة ومنطقية في محيطهم.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بنية المجتمع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الهرم الاجتماعي — الطاعة في مواجهة التفاوض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المجتمع هرم. وهو مستقر لأن كل طبقة تُعلّم أبناءها القواعد الأنسب لموضعها.
والهرم يُعيد إنتاج نفسه جيلاً بعد جيل.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لعبتان في هرم واحد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914400"/>
            <a:ext cx="5303520" cy="438912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5120" y="1051560"/>
            <a:ext cx="4754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1A3A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الأثرياء — لعبة التفاوض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164592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A3A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يرون العالم مكاناً مفتوحاً للتأثير والتغيير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228600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A3A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يُعلّمون الأبناء المطالبة والحجة والنقاش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292608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A3A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يسعون دائماً لتعظيم المكسب ورفع المكانة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3566159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A3A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يرون السلطة شريكاً يُفاوَض لا أمراً يُطاع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0" y="4206239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A3A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التوقعات مرتفعة — القمة هي الهدف الوحيد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914400"/>
            <a:ext cx="5303520" cy="4389120"/>
          </a:xfrm>
          <a:prstGeom prst="roundRect">
            <a:avLst/>
          </a:prstGeom>
          <a:solidFill>
            <a:srgbClr val="EFEB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20" y="1051560"/>
            <a:ext cx="4754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5D403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الفقراء — لعبة البقاء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64592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5D403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يرون العالم مكاناً خطراً يُحتمل لا يُغيَّر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28600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5D403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يُعلّمون الأبناء الطاعة والصمت واتباع الأوامر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292608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5D403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هدفهم الحد الأدنى من الأمان والاستقرار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566159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5D403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يرون السلطة خطراً يُتجنب لا طرفاً يُحاور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206239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5D403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التوقعات منخفضة — البقاء بخير كافٍ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" y="5577840"/>
            <a:ext cx="10332720" cy="82296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109728" rIns="365760" rtlCol="0" anchor="ctr"/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 الحقيقي للتربية ليس إنجاح الطفل — بل إدماجه في بيئته الاجتماعية.</a:t>
            </a:r>
          </a:p>
          <a:p>
            <a:pPr algn="ctr" rtl="1">
              <a:spcBef>
                <a:spcPts val="6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أهل يُعدّون أبناءهم للعبة التي يعيشونها — لا للعبة التي يتمنون أن يعيشها.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الاستثناء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مسارات الحراك الاجتماعي — كيف ينجح الفقير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الهرم مستقر — لكنه ليس مُغلقاً تماماً.
ثمة مسارات للتحرك الصعودي، كلها مشتركة في شيء واحد: المخاطرة العالية.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أربعة مسارات للحراك الاجتماعي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07B93DD-EA91-E5E6-1DA2-59F044F7D3B1}"/>
              </a:ext>
            </a:extLst>
          </p:cNvPr>
          <p:cNvGrpSpPr/>
          <p:nvPr/>
        </p:nvGrpSpPr>
        <p:grpSpPr>
          <a:xfrm flipH="1">
            <a:off x="518007" y="1097280"/>
            <a:ext cx="11155680" cy="3291840"/>
            <a:chOff x="518007" y="1097280"/>
            <a:chExt cx="11155680" cy="3291840"/>
          </a:xfrm>
        </p:grpSpPr>
        <p:sp>
          <p:nvSpPr>
            <p:cNvPr id="4" name="Rounded Rectangle 3"/>
            <p:cNvSpPr/>
            <p:nvPr/>
          </p:nvSpPr>
          <p:spPr>
            <a:xfrm>
              <a:off x="9021927" y="1097280"/>
              <a:ext cx="2651760" cy="329184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204807" y="1280160"/>
              <a:ext cx="228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800" b="1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ترك المجتمع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204807" y="1920240"/>
              <a:ext cx="228600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3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الهجرة إلى بيئة تحمل حراكاً أكبر.
المجتمع الجديد لا يعرف تصنيفك القديم.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296247" y="3840480"/>
              <a:ext cx="2103120" cy="365760"/>
            </a:xfrm>
            <a:prstGeom prst="roundRect">
              <a:avLst/>
            </a:prstGeom>
            <a:solidFill>
              <a:srgbClr val="C6282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tIns="54864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مخاطرة عالية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187287" y="1097280"/>
              <a:ext cx="2651760" cy="329184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370167" y="1280160"/>
              <a:ext cx="228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800" b="1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الحرب والثورة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70167" y="1920240"/>
              <a:ext cx="228600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3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تاريخياً أقوى آليات الصعود.
النجاح في الميدان يُعيد توزيع الأدوار.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461607" y="3840480"/>
              <a:ext cx="2103120" cy="365760"/>
            </a:xfrm>
            <a:prstGeom prst="roundRect">
              <a:avLst/>
            </a:prstGeom>
            <a:solidFill>
              <a:srgbClr val="C6282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tIns="54864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مخاطرة عالية جداً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352647" y="1097280"/>
              <a:ext cx="2651760" cy="329184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35527" y="1280160"/>
              <a:ext cx="228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800" b="1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الزواج من طبقة أعلى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35527" y="1920240"/>
              <a:ext cx="2286000" cy="6924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3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أقدم أساليب التحرك الاجتماعي عبر التاريخ.
يشترط مواهب استثنائية أو حظاً نادراً.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626967" y="3840480"/>
              <a:ext cx="2103120" cy="365760"/>
            </a:xfrm>
            <a:prstGeom prst="roundRect">
              <a:avLst/>
            </a:prstGeom>
            <a:solidFill>
              <a:srgbClr val="B8860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tIns="54864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مخاطرة متوسطة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18007" y="1097280"/>
              <a:ext cx="2651760" cy="329184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00887" y="1280160"/>
              <a:ext cx="228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lang="ar-OM" sz="1800" b="1" dirty="0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الحظ المصنوع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00887" y="1920240"/>
              <a:ext cx="228600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3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وضع النفس في مكان يُتيح الفرصة.
الحظ ليس انتظاراً بل تموضعاً استراتيجياً.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792327" y="3840480"/>
              <a:ext cx="2103120" cy="365760"/>
            </a:xfrm>
            <a:prstGeom prst="roundRect">
              <a:avLst/>
            </a:prstGeom>
            <a:solidFill>
              <a:srgbClr val="B8860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tIns="54864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يتطلب ظروفاً نادرة</a:t>
              </a: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914400" y="4754880"/>
            <a:ext cx="10332720" cy="13716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ينجح من أبناء الفقر يحمل شخصية نادرة: فردية عالية، طموح استثنائي، وقدرة على تحمّل مخاطر يرفضها الأغلبية.</a:t>
            </a:r>
          </a:p>
          <a:p>
            <a:pPr algn="ctr" rtl="1">
              <a:spcBef>
                <a:spcPts val="10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هذا ليس وصفة — بل وصف لاستثناء. والاستثناء يُثبت القاعدة لا يُلغيها.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ديناميكية الانهيار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الإنتاج المفرط للنخبة — كيف يصنع الهرم انهياره بنفسه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الفقراء يستقرون بتوقعاتهم المنخفضة.
لكن عدم الاستقرار يأتي دائماً من الأعلى — من النخبة نفسها.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0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الإنتاج المفرط للنخبة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645920"/>
            <a:ext cx="9418320" cy="18288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 تراكم الثروة عبر الأجيال، يتكاثر المنتمون للنخبة — لكن المناصب العليا محدودة.</a:t>
            </a:r>
          </a:p>
          <a:p>
            <a:pPr algn="ctr" rtl="1">
              <a:spcBef>
                <a:spcPts val="1600"/>
              </a:spcBef>
            </a:pPr>
            <a:r>
              <a:rPr sz="2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"كثيرون يريدون القمة وفيها مكان لعدد قليل"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3840480"/>
            <a:ext cx="9418320" cy="1371600"/>
          </a:xfrm>
          <a:prstGeom prst="roundRect">
            <a:avLst/>
          </a:prstGeom>
          <a:solidFill>
            <a:srgbClr val="5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0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عندها تنشق فصيلة — "أصحاب الكثير" في مواجهة "أصحاب الوفير" — وتلتمس تحالفاً مع الفقراء.</a:t>
            </a:r>
          </a:p>
          <a:p>
            <a:pPr algn="ctr" rtl="1">
              <a:spcBef>
                <a:spcPts val="1200"/>
              </a:spcBef>
            </a:pPr>
            <a:r>
              <a:rPr sz="1800" b="1">
                <a:solidFill>
                  <a:srgbClr val="FFABA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 ليست انتفاضة الفقراء على الأغنياء — بل صراع بين طبقتين من النخبة.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أعباء تتراكم قبل كل ثورة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188720"/>
            <a:ext cx="3474720" cy="27432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850727" y="1325880"/>
            <a:ext cx="502920" cy="502920"/>
          </a:xfrm>
          <a:prstGeom prst="ellipse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371600"/>
            <a:ext cx="2468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المديونية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011680"/>
            <a:ext cx="3108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الأثرياء يحتكرون الثروة. الفقراء يقترضون للبقاء.
الفائدة المتراكمة تحوّل الدين إلى قيد لا ينكسر.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8487" y="1188720"/>
            <a:ext cx="3474720" cy="27432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7101687" y="1325880"/>
            <a:ext cx="502920" cy="502920"/>
          </a:xfrm>
          <a:prstGeom prst="ellipse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1367" y="1371600"/>
            <a:ext cx="2468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فقدان الأرض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2011680"/>
            <a:ext cx="3108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لا يستطيع سداد دينه يخسر أرضه.
الجيل التالي يرث الدين وفقدان الأرض معاً.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9447" y="1188720"/>
            <a:ext cx="3474720" cy="27432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352647" y="1325880"/>
            <a:ext cx="502920" cy="502920"/>
          </a:xfrm>
          <a:prstGeom prst="ellipse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327" y="1371600"/>
            <a:ext cx="2468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الاسترقاق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2327" y="2011680"/>
            <a:ext cx="3108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الجسد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يصبح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ضماناً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للدين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الأبناء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يُولدون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عبيداً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
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أكثرية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الناس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تملك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تخسره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ولا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تأمله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مسار الثورة — أربع مراحل متكررة عبر التاريخ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97280"/>
            <a:ext cx="1033272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24160" y="1261872"/>
            <a:ext cx="640080" cy="6400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143000"/>
            <a:ext cx="8961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تراكم الثروة وتمركزها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554480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اللامساواة تتعمق. المال يتركّز في يد قليلة.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0" y="1965960"/>
            <a:ext cx="1188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C8BFA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▼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2331720"/>
            <a:ext cx="1033272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424160" y="2496312"/>
            <a:ext cx="640080" cy="640080"/>
          </a:xfrm>
          <a:prstGeom prst="ellipse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2377440"/>
            <a:ext cx="8961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الإنتاج المفرط للنخبة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788920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كثيرون يريدون القمة وفيها مكان لقلة.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0" y="3200400"/>
            <a:ext cx="1188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C8BFA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▼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566160"/>
            <a:ext cx="10332720" cy="100584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424160" y="3730752"/>
            <a:ext cx="640080" cy="640080"/>
          </a:xfrm>
          <a:prstGeom prst="ellipse">
            <a:avLst/>
          </a:prstGeom>
          <a:solidFill>
            <a:srgbClr val="BF36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3611880"/>
            <a:ext cx="8961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BF360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الزعيم الطموح — الشرارة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88720" y="4023360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"اتبعوني وسأُلغي ديونكم وأُعيد أراضيكم وأُحرّركم."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0" y="4434840"/>
            <a:ext cx="11887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C8BFA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▼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4800600"/>
            <a:ext cx="10332720" cy="100584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424160" y="4965192"/>
            <a:ext cx="640080" cy="6400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4846320"/>
            <a:ext cx="8961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B8860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 — إعادة ضبط اللعبة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8720" y="5257800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تُعاد توزيع الأوراق. الحراك يُفتح من جديد.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6126480"/>
            <a:ext cx="10332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الوعد واحد في كل ثورة: ألغِ الدين، أعِد الأرض، أنهِ العبودية.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75564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النظريات الثلاث الشائعة في تفسير النجاح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57860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46888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الفرق بين الارتباط والسببية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3401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329184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تجربة المارشمالو — ما الذي أخطأ فيه الجميع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422452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411480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 يربي الأغنياء أبناءهم للتفاوض والفقراء للبقاء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504748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93776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مسارات الحراك الاجتماعي الأربعة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النمط المتكرر عبر التاريخ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097280"/>
            <a:ext cx="347472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885318" y="1280160"/>
            <a:ext cx="2011680" cy="32004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 الحديثة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73736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 الشيوعية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377440"/>
            <a:ext cx="31089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قادة الثورة لم يكونوا فقراء — كانوا نخباً ريفية حُرمت من المناصب الحضرية.
وعدهم: إلغاء الديون، توزيع الأرض، إنهاء الاستعباد.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8487" y="1097280"/>
            <a:ext cx="347472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136278" y="1280160"/>
            <a:ext cx="2011680" cy="320040"/>
          </a:xfrm>
          <a:prstGeom prst="round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روما القديمة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1367" y="173736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يوليوس قيصر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237744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أرستقراطي طموح حُرم من القمة. حشد الفقراء بوعد واحد:
إلغاء الديون وإعادة توزيع الأراضي. لهذا اغتالوه.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9447" y="1097280"/>
            <a:ext cx="347472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87238" y="1280160"/>
            <a:ext cx="2011680" cy="32004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نمط عالمي متكرر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327" y="173736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صدى الوعد ذاته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2327" y="237744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الإسلام في بدايته، الثورة الفرنسية، الثورة الروسية —
الوعد دائماً: ألغِ الدين، أعِد الأرض، أنهِ العبودية.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الحل والمأزق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الحراك الاجتماعي — أفضل أشكال الحوكمة وأعصاها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طالما بقيت الأبواب مفتوحة للمواهب والطموح، يعمل الناس ويبدعون والمجتمع يزدهر.
المهم هو أن يشعر الإنسان بأن جهده يُعيد تشكيل مكانه.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الحراك الاجتماعي هو أفضل أشكال الحوكمة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05840"/>
            <a:ext cx="10332720" cy="164592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2000" b="0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 علاقة بالنظام السياسي — ديمقراطية أم شيوعية أم أي نظام آخر.</a:t>
            </a:r>
          </a:p>
          <a:p>
            <a:pPr algn="ctr" rtl="1">
              <a:spcBef>
                <a:spcPts val="1000"/>
              </a:spcBef>
            </a:pPr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الخمسينيات (ديمقراطية) والصين الخمسينيات (شيوعية) — كلتاهما ازدهرتا
لأن الحراك الاجتماعي كان واسعاً بعد عقود من الحرب.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926080"/>
            <a:ext cx="10332720" cy="1828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22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مأزق لا يُحلّ — دوامة الأجيال</a:t>
            </a:r>
          </a:p>
          <a:p>
            <a:pPr algn="ctr" rtl="1">
              <a:spcBef>
                <a:spcPts val="1000"/>
              </a:spcBef>
            </a:pPr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الأجيال الأولى التي بنت الثروة تسعى إلى أن تورّث أبناءها ما بنت.
فتُضيّق الأبواب على غيرهم تدريجياً. والأبناء يحملون الاسم لا القدرة.</a:t>
            </a:r>
          </a:p>
          <a:p>
            <a:pPr algn="ctr" rtl="1">
              <a:spcBef>
                <a:spcPts val="800"/>
              </a:spcBef>
            </a:pPr>
            <a:r>
              <a:rPr sz="1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الجيل الأول يجتاز الامتحان بجدارة. الثاني يُتقنه. الثالث يُفسده. فحين يُسدّ الباب — تبدأ الثورة.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4918139"/>
            <a:ext cx="10332720" cy="1665541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2200" b="1" dirty="0" err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إعادة</a:t>
            </a:r>
            <a:r>
              <a:rPr sz="2200" b="1" dirty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200" b="1" dirty="0" err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ضبط</a:t>
            </a:r>
            <a:r>
              <a:rPr sz="2200" b="1" dirty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200" b="1" dirty="0" err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اللعبة</a:t>
            </a:r>
            <a:endParaRPr sz="2200" b="1" dirty="0">
              <a:solidFill>
                <a:srgbClr val="D4A017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ctr" rtl="1">
              <a:spcBef>
                <a:spcPts val="800"/>
              </a:spcBef>
            </a:pP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مئة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شخص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يلعبون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عشرة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يفوزون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باستمرار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الباقون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: "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لنبدأ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جديدة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."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العشرة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يرفضون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
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يجد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الباقون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إلا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خياراً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واحداً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ثم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يبدأ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شيء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من </a:t>
            </a:r>
            <a:r>
              <a:rPr sz="16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أوله</a:t>
            </a:r>
            <a:r>
              <a:rPr sz="16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  <a:p>
            <a:pPr algn="ctr" rtl="1">
              <a:spcBef>
                <a:spcPts val="1000"/>
              </a:spcBef>
            </a:pPr>
            <a:r>
              <a:rPr sz="2000" b="1" dirty="0" err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هذا</a:t>
            </a:r>
            <a:r>
              <a:rPr sz="2000" b="1" dirty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هو</a:t>
            </a:r>
            <a:r>
              <a:rPr sz="2000" b="1" dirty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مسار</a:t>
            </a:r>
            <a:r>
              <a:rPr sz="2000" b="1" dirty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الحضارات</a:t>
            </a:r>
            <a:r>
              <a:rPr sz="2000" b="1" dirty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الدرس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المفاهيم الجوهرية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تعلّمناه اليوم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914400"/>
            <a:ext cx="10332720" cy="685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1024128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987552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نظريات النجاح الثلاث صحيحة كارتباطات: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ضبط النفس وعقلية النمو والممارسة المتعمدة موجودة عند الناجحين — لكن تعليمها للفقير دون تغيير بيئته لا يُغيّر نتائجه.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691640"/>
            <a:ext cx="10332720" cy="685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332720" y="1801368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764792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المارشمالو يقيس الثقة لا الصبر: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الطفل الذي يأكل الحبة عقلاني في بيئته. والطفل الذي ينتظر يعيش في عالم يُوفى فيه الوعد.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468880"/>
            <a:ext cx="10332720" cy="685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332720" y="2578608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542032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الفارق يبدأ قبل المدرسة: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اللغة والأسلوب والاستقرار — ثلاثة فروق تُحدد كيف يرى الطفل نفسه والعالم.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246120"/>
            <a:ext cx="10332720" cy="685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32720" y="3355848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319272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الهرم يُعيد إنتاج نفسه: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لأن كل طبقة تُعلّم أبناءها القواعد الأنسب لموضعها — وهذا قرار عقلاني لا جهل.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023360"/>
            <a:ext cx="10332720" cy="685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2720" y="4133088"/>
            <a:ext cx="457200" cy="45720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4096512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الحراك الاجتماعي ممكن لكنه استثناء: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يشترط شخصية نادرة ومخاطرة عالية وحظاً يمكن تحسين شروطه لكن لا يمكن صنعه.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4800600"/>
            <a:ext cx="10332720" cy="685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332720" y="4910328"/>
            <a:ext cx="457200" cy="45720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4873752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الثورات صراع نخبتين: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"أصحاب الكثير" ضد "أصحاب الوفير". الفقراء وقود يُوظَّف بوعد ثلاثي ثابت عبر التاريخ.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" y="5577840"/>
            <a:ext cx="10332720" cy="685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0332720" y="5687568"/>
            <a:ext cx="457200" cy="457200"/>
          </a:xfrm>
          <a:prstGeom prst="ellipse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→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8720" y="5650992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إعادة ضبط اللعبة: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 هي آلية التاريخ لإعادة فتح باب الحراك. ثم تبدأ الدورة من جديد — هذا هو مسار الحضارات.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الثالث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الأب الغني والأب الفقير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38912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ينجح ولماذا؟ وكيف تصنع اللامساواة ثوراتها بنفسها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النظريات الثلاث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ينجح ولماذا؟ — ثلاث إجابات وخطأ واحد مشترك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تراكمت عقوداً من أبحاث علم النفس حول سؤال واحد: من ينجح ولماذا؟
خرجت بثلاثة إجابات محورية — وكلها تقع في الخطأ ذاته حين تُقدَّم بوصفها سبباً كافياً.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 نظريات في تفسير النجاح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188720"/>
            <a:ext cx="3474720" cy="3474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759287" y="1371600"/>
            <a:ext cx="548640" cy="54864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36127" y="1463040"/>
            <a:ext cx="2377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تأجيل الإشباع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36127" y="2194560"/>
            <a:ext cx="3017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يصبر على المكافأة الفورية ويخطط بعيد المدى يتفوق دراسياً ومهنياً وصحياً.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90407" y="4023360"/>
            <a:ext cx="3108960" cy="4114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100" b="0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والتر ميشيل — جامعة كولومبيا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8487" y="1188720"/>
            <a:ext cx="3474720" cy="3474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010247" y="1371600"/>
            <a:ext cx="548640" cy="54864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7087" y="1463040"/>
            <a:ext cx="2377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عقلية النمو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87087" y="2194560"/>
            <a:ext cx="3017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يعدّ الفشل فرصةً للتعلم يُحاول مجدداً. من يعدّه دليلاً على عجزه يستسلم.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41367" y="4023360"/>
            <a:ext cx="3108960" cy="4114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100" b="0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كارول دوِك — جامعة ستانفورد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9447" y="1188720"/>
            <a:ext cx="3474720" cy="3474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261207" y="1371600"/>
            <a:ext cx="548640" cy="54864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047" y="1463040"/>
            <a:ext cx="2377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الممارسة المتعمدة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8047" y="2194560"/>
            <a:ext cx="30175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الناجحون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يتمرنون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أطول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بل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بخطة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يُحددون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أهدافهم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ويكشفون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نقاط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ضعفهم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ويُعدّلون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خططهم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92327" y="4023360"/>
            <a:ext cx="3108960" cy="4114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100" b="0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أندرس إريكسون — علم نفس الأداء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اختبار المارشمالو — التجربة الأشهر في علم النجاح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005840"/>
            <a:ext cx="10332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طفل في الرابعة أو الخامسة، غرفة فارغة، حبة مارشمالو. إن بقيت حين عودة الباحث يحصل على حبة ثانية. ثم يُتابع مسار حياته خمسين عاماً.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93F282-75AF-AE50-0509-C3053390C542}"/>
              </a:ext>
            </a:extLst>
          </p:cNvPr>
          <p:cNvGrpSpPr/>
          <p:nvPr/>
        </p:nvGrpSpPr>
        <p:grpSpPr>
          <a:xfrm>
            <a:off x="457200" y="1828800"/>
            <a:ext cx="11247120" cy="3474720"/>
            <a:chOff x="457200" y="1828800"/>
            <a:chExt cx="11247120" cy="3474720"/>
          </a:xfrm>
        </p:grpSpPr>
        <p:sp>
          <p:nvSpPr>
            <p:cNvPr id="5" name="Rounded Rectangle 4"/>
            <p:cNvSpPr/>
            <p:nvPr/>
          </p:nvSpPr>
          <p:spPr>
            <a:xfrm>
              <a:off x="6400800" y="1828800"/>
              <a:ext cx="5303520" cy="3474720"/>
            </a:xfrm>
            <a:prstGeom prst="roundRect">
              <a:avLst/>
            </a:prstGeom>
            <a:solidFill>
              <a:srgbClr val="E8F5E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675120" y="1965960"/>
              <a:ext cx="475488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600" b="1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من صبر — وحصل على الحبة الثانية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675120" y="2560320"/>
              <a:ext cx="47548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✓  درجات أعلى في الاختبارات الدراسية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675120" y="3063240"/>
              <a:ext cx="47548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✓  مسيرة مهنية أكثر استقراراً وترقياً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75120" y="3566160"/>
              <a:ext cx="47548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✓  علاقات أكثر ثباتاً واستدامة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75120" y="4069080"/>
              <a:ext cx="47548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✓  بُعد عن الإدمان والسجن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75120" y="4572000"/>
              <a:ext cx="47548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✓  صحة أفضل وعمر أطول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57200" y="1828800"/>
              <a:ext cx="5303520" cy="3474720"/>
            </a:xfrm>
            <a:prstGeom prst="roundRect">
              <a:avLst/>
            </a:prstGeom>
            <a:solidFill>
              <a:srgbClr val="FFEBE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1520" y="1965960"/>
              <a:ext cx="475488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600" b="1" dirty="0">
                  <a:solidFill>
                    <a:srgbClr val="C62828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من </a:t>
              </a:r>
              <a:r>
                <a:rPr sz="1600" b="1" dirty="0" err="1">
                  <a:solidFill>
                    <a:srgbClr val="C62828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أكل</a:t>
              </a:r>
              <a:r>
                <a:rPr sz="1600" b="1" dirty="0">
                  <a:solidFill>
                    <a:srgbClr val="C62828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600" b="1" dirty="0" err="1">
                  <a:solidFill>
                    <a:srgbClr val="C62828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الحبة</a:t>
              </a:r>
              <a:r>
                <a:rPr sz="1600" b="1" dirty="0">
                  <a:solidFill>
                    <a:srgbClr val="C62828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600" b="1" dirty="0" err="1">
                  <a:solidFill>
                    <a:srgbClr val="C62828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الأولى</a:t>
              </a:r>
              <a:r>
                <a:rPr sz="1600" b="1" dirty="0">
                  <a:solidFill>
                    <a:srgbClr val="C62828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600" b="1" dirty="0" err="1">
                  <a:solidFill>
                    <a:srgbClr val="C62828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فوراً</a:t>
              </a:r>
              <a:endParaRPr sz="1600" b="1" dirty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1520" y="2560320"/>
              <a:ext cx="47548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8B250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✗  أداء دراسي أدنى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1520" y="3063240"/>
              <a:ext cx="47548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8B250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✗  وظائف أقل استقراراً وترقياً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1520" y="3566160"/>
              <a:ext cx="47548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8B250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✗  صعوبات في الالتزام العلائقي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31520" y="4069080"/>
              <a:ext cx="47548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8B250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✗  احتمال أعلى لمشاكل الإدمان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31520" y="4572000"/>
              <a:ext cx="47548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8B250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✗  وضع مالي أضعف على المدى البعيد</a:t>
              </a: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914400" y="5577840"/>
            <a:ext cx="10332720" cy="82296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137160" rIns="365760" rtlCol="0" anchor="ctr"/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الاختبار لا يقيس ضبط النفس — بل يقيس الثقة بالآخرين.</a:t>
            </a:r>
          </a:p>
          <a:p>
            <a:pPr algn="ctr" rtl="1">
              <a:spcBef>
                <a:spcPts val="400"/>
              </a:spcBef>
            </a:pPr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الطفل الذي ينتظر يؤمن أن الباحث سيُوفي بوعده. الطفل الذي يأكل يعيش في عالم لا تُحفظ فيه الوعود.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أثر دونينغ-كروغر — من لا يعرف أنه لا يعرف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828800"/>
            <a:ext cx="9418320" cy="164592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تجربة على خمسمئة طالب جامعي، كشفت النتائج أن الأسوأ أداءً هم الأكثر ثقةً بأنفسهم.</a:t>
            </a:r>
          </a:p>
          <a:p>
            <a:pPr algn="ctr" rtl="1">
              <a:spcBef>
                <a:spcPts val="1600"/>
              </a:spcBef>
            </a:pPr>
            <a:r>
              <a:rPr sz="2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لأن من يفتقر إلى القدرة يفتقر أيضاً إلى القدرة على إدراك ذلك.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3931920"/>
            <a:ext cx="9418320" cy="13716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2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التقييم الذاتي الدقيق هو أصعب مهارات النجاح وأندرها.</a:t>
            </a:r>
          </a:p>
          <a:p>
            <a:pPr algn="ctr" rtl="1">
              <a:spcBef>
                <a:spcPts val="1200"/>
              </a:spcBef>
            </a:pPr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والأكثر ثقةً بأنفسهم في الساحات العامة كثيراً ما يعكسون هذه الظاهرة بالضبط.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التحذير الجوهري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الارتباط لا يعني السببية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الناجحون يستيقظون مبكراً — لكن الاستيقاظ المبكر لا يصنع ناجحاً.
النجاح هو الذي يُنتج هذه الصفات، لا العكس.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الخطأ الأكثر تكلفة في تفسير البيانات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188720"/>
            <a:ext cx="10332720" cy="1828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0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الناجحون يمتلكون ضبط النفس وعقلية النمو — لكن تعليم هذه الصفات لطالب فاشل لن يُغيّر نتائجه.</a:t>
            </a:r>
          </a:p>
          <a:p>
            <a:pPr algn="ctr" rtl="1">
              <a:spcBef>
                <a:spcPts val="1400"/>
              </a:spcBef>
            </a:pPr>
            <a:r>
              <a:rPr sz="24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النجاح هو الذي يُنتج هذه الصفات، لا العكس.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3291840"/>
            <a:ext cx="10332720" cy="137160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2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المتغير الحقيقي: الاستقرار المادي</a:t>
            </a:r>
          </a:p>
          <a:p>
            <a:pPr algn="ctr" rtl="1">
              <a:spcBef>
                <a:spcPts val="800"/>
              </a:spcBef>
            </a:pPr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إذا كنت ثرياً ومستقراً ستكون أكثر صبراً وأقدر على تقييم نفسك وأكثر مرونة في مواجهة الفشل.
الأبحاث الاقتصادية الكلية تؤكد: ثروة الأهل تتنبأ بمستقبل الأبناء أكثر من أي مهارة سلوكية.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71600" y="5029200"/>
            <a:ext cx="9418320" cy="10972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182880" rIns="365760" rtlCol="0" anchor="ctr"/>
          <a:lstStyle/>
          <a:p>
            <a:pPr algn="ctr" rtl="1"/>
            <a:r>
              <a:rPr sz="20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السؤال الصحيح ليس: "كيف نُعلّم ضبط النفس للفقراء؟"</a:t>
            </a:r>
          </a:p>
          <a:p>
            <a:pPr algn="ctr" rtl="1">
              <a:spcBef>
                <a:spcPts val="1000"/>
              </a:spcBef>
            </a:pPr>
            <a:r>
              <a:rPr sz="22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بل: "لماذا البيئة التي يعيشون فيها تجعل الصبر غير عقلاني؟"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المصدر الحقيقي للفارق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فروق بين تربية الغني وتربية الفقير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الفارق لا يبدأ في المدرسة — يبدأ في السنوات الأولى،
في طريقة حديث الأهل مع أطفالهم وطريقة معاملتهم لهم.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1734</Words>
  <Application>Microsoft Macintosh PowerPoint</Application>
  <PresentationFormat>Widescreen</PresentationFormat>
  <Paragraphs>212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4</cp:revision>
  <dcterms:created xsi:type="dcterms:W3CDTF">2013-01-27T09:14:16Z</dcterms:created>
  <dcterms:modified xsi:type="dcterms:W3CDTF">2026-03-13T18:25:29Z</dcterms:modified>
  <cp:category/>
</cp:coreProperties>
</file>